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59" autoAdjust="0"/>
    <p:restoredTop sz="87074" autoAdjust="0"/>
  </p:normalViewPr>
  <p:slideViewPr>
    <p:cSldViewPr snapToGrid="0">
      <p:cViewPr varScale="1">
        <p:scale>
          <a:sx n="61" d="100"/>
          <a:sy n="61" d="100"/>
        </p:scale>
        <p:origin x="66" y="12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tableStyles" Target="tableStyle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theme" Target="theme/theme1.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viewProps" Target="viewProps.xml" /><Relationship Id="rId5" Type="http://schemas.openxmlformats.org/officeDocument/2006/relationships/slide" Target="slides/slide4.xml" /><Relationship Id="rId10" Type="http://schemas.openxmlformats.org/officeDocument/2006/relationships/presProps" Target="presProps.xml" /><Relationship Id="rId4" Type="http://schemas.openxmlformats.org/officeDocument/2006/relationships/slide" Target="slides/slide3.xml" /><Relationship Id="rId9" Type="http://schemas.openxmlformats.org/officeDocument/2006/relationships/notesMaster" Target="notesMasters/notesMaster1.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1EEEA93-A255-40AF-8462-0BB25D0B6027}" type="datetimeFigureOut">
              <a:rPr lang="en-US" smtClean="0"/>
              <a:t>5/4/2021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1A1D97-58B2-4138-B1F6-1B5B04C69918}" type="slidenum">
              <a:rPr lang="en-US" smtClean="0"/>
              <a:t>‹#›</a:t>
            </a:fld>
            <a:endParaRPr lang="en-US"/>
          </a:p>
        </p:txBody>
      </p:sp>
    </p:spTree>
    <p:extLst>
      <p:ext uri="{BB962C8B-B14F-4D97-AF65-F5344CB8AC3E}">
        <p14:creationId xmlns:p14="http://schemas.microsoft.com/office/powerpoint/2010/main" val="30548073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High Quality Education is the education that equips a student with fundamental skills such as critical thinking, communication, improve collaboration, and improve problem solving and idea sharing among individuals. This form of education is essential to guiding the students to advance their abilities by making them achieve their goals in a more efficient way. It is clear that the process quality for the actual experiences usually takes place in educational settings where these children are engaged in different dimensions for their programs. The engagement needs to provide the children with the ability to solve problems and critically think in a more efficient way.  High quality preschool can always guide children to gain success in their formative years in school. For this disadvantaged children, high quality education should benefit them socially and academically. This can always help to improve the early achievement gap among children. This level of education is expected to help the children advance their lives by improving the way they deal with each other while at the same time encouraging them to grow with one another in a more respectable manner.  </a:t>
            </a:r>
          </a:p>
          <a:p>
            <a:endParaRPr lang="en-US" dirty="0"/>
          </a:p>
        </p:txBody>
      </p:sp>
      <p:sp>
        <p:nvSpPr>
          <p:cNvPr id="4" name="Slide Number Placeholder 3"/>
          <p:cNvSpPr>
            <a:spLocks noGrp="1"/>
          </p:cNvSpPr>
          <p:nvPr>
            <p:ph type="sldNum" sz="quarter" idx="10"/>
          </p:nvPr>
        </p:nvSpPr>
        <p:spPr/>
        <p:txBody>
          <a:bodyPr/>
          <a:lstStyle/>
          <a:p>
            <a:fld id="{4F1A1D97-58B2-4138-B1F6-1B5B04C69918}" type="slidenum">
              <a:rPr lang="en-US" smtClean="0"/>
              <a:t>2</a:t>
            </a:fld>
            <a:endParaRPr lang="en-US"/>
          </a:p>
        </p:txBody>
      </p:sp>
    </p:spTree>
    <p:extLst>
      <p:ext uri="{BB962C8B-B14F-4D97-AF65-F5344CB8AC3E}">
        <p14:creationId xmlns:p14="http://schemas.microsoft.com/office/powerpoint/2010/main" val="24884359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several ways in which children are influenced by quality care. These include;</a:t>
            </a:r>
          </a:p>
          <a:p>
            <a:r>
              <a:rPr lang="en-US" dirty="0"/>
              <a:t>Interpersonal interactions. Performance on tests, reading, spelling and math. It is clear that children who have received</a:t>
            </a:r>
            <a:r>
              <a:rPr lang="en-US" baseline="0" dirty="0"/>
              <a:t> care that is not considered to be quality do not have improved social experiences that can help to advance their quality care delivery. There is always a need to advance a children’s life by improving their experiences and life. The academic performance can always be used to measure a child's understanding of information that can be used to advance their quality care and information. </a:t>
            </a:r>
            <a:endParaRPr lang="en-US" dirty="0"/>
          </a:p>
          <a:p>
            <a:endParaRPr lang="en-US" dirty="0"/>
          </a:p>
        </p:txBody>
      </p:sp>
      <p:sp>
        <p:nvSpPr>
          <p:cNvPr id="4" name="Slide Number Placeholder 3"/>
          <p:cNvSpPr>
            <a:spLocks noGrp="1"/>
          </p:cNvSpPr>
          <p:nvPr>
            <p:ph type="sldNum" sz="quarter" idx="10"/>
          </p:nvPr>
        </p:nvSpPr>
        <p:spPr/>
        <p:txBody>
          <a:bodyPr/>
          <a:lstStyle/>
          <a:p>
            <a:fld id="{4F1A1D97-58B2-4138-B1F6-1B5B04C69918}" type="slidenum">
              <a:rPr lang="en-US" smtClean="0"/>
              <a:t>3</a:t>
            </a:fld>
            <a:endParaRPr lang="en-US"/>
          </a:p>
        </p:txBody>
      </p:sp>
    </p:spTree>
    <p:extLst>
      <p:ext uri="{BB962C8B-B14F-4D97-AF65-F5344CB8AC3E}">
        <p14:creationId xmlns:p14="http://schemas.microsoft.com/office/powerpoint/2010/main" val="16790386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Aletha</a:t>
            </a:r>
            <a:r>
              <a:rPr lang="en-US" sz="1200" kern="1200" dirty="0">
                <a:solidFill>
                  <a:schemeClr val="tx1"/>
                </a:solidFill>
                <a:effectLst/>
                <a:latin typeface="+mn-lt"/>
                <a:ea typeface="+mn-ea"/>
                <a:cs typeface="+mn-cs"/>
              </a:rPr>
              <a:t> Huston’s article, “</a:t>
            </a:r>
            <a:r>
              <a:rPr lang="en-US" sz="1200" i="1" kern="1200" dirty="0">
                <a:solidFill>
                  <a:schemeClr val="tx1"/>
                </a:solidFill>
                <a:effectLst/>
                <a:latin typeface="+mn-lt"/>
                <a:ea typeface="+mn-ea"/>
                <a:cs typeface="+mn-cs"/>
              </a:rPr>
              <a:t>How can Public Policy Improve quality care of early care and education?</a:t>
            </a:r>
            <a:r>
              <a:rPr lang="en-US" sz="1200" kern="1200" dirty="0">
                <a:solidFill>
                  <a:schemeClr val="tx1"/>
                </a:solidFill>
                <a:effectLst/>
                <a:latin typeface="+mn-lt"/>
                <a:ea typeface="+mn-ea"/>
                <a:cs typeface="+mn-cs"/>
              </a:rPr>
              <a:t>”  Is an article that suggests public policy and how it can be used to improve early education and quality of child care?  According to the article quality can be defined through structural features, caregiver qualifications, improve health and safety practices and responsive qualifications. Early education policies and child care have been found to be different paths in which they can be used to improve child care.  According to the article quality in childhood education can be improved through a process of enhancing structural and process quality. The safety and health practices that have been identified have been found to improve the interactions and activities of children in early settings.  The study findings from this article demonstrate that standards of quality that are based on structural improvements helps to advance the idea about quality in health delivery</a:t>
            </a:r>
            <a:r>
              <a:rPr lang="en-US" sz="1200" kern="1200" baseline="0" dirty="0">
                <a:solidFill>
                  <a:schemeClr val="tx1"/>
                </a:solidFill>
                <a:effectLst/>
                <a:latin typeface="+mn-lt"/>
                <a:ea typeface="+mn-ea"/>
                <a:cs typeface="+mn-cs"/>
              </a:rPr>
              <a:t> (</a:t>
            </a:r>
            <a:r>
              <a:rPr lang="en-US" dirty="0"/>
              <a:t>Hughes, 2013).</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4F1A1D97-58B2-4138-B1F6-1B5B04C69918}" type="slidenum">
              <a:rPr lang="en-US" smtClean="0"/>
              <a:t>4</a:t>
            </a:fld>
            <a:endParaRPr lang="en-US"/>
          </a:p>
        </p:txBody>
      </p:sp>
    </p:spTree>
    <p:extLst>
      <p:ext uri="{BB962C8B-B14F-4D97-AF65-F5344CB8AC3E}">
        <p14:creationId xmlns:p14="http://schemas.microsoft.com/office/powerpoint/2010/main" val="16823463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article, “Professional Development in Early Childhood Programs” by Sheridan Edwards &amp; </a:t>
            </a:r>
            <a:r>
              <a:rPr lang="en-US" dirty="0" err="1"/>
              <a:t>Knoche</a:t>
            </a:r>
            <a:r>
              <a:rPr lang="en-US" dirty="0"/>
              <a:t> discusses the idea that educators need to be qualified in order to develop quality programs. </a:t>
            </a:r>
          </a:p>
          <a:p>
            <a:r>
              <a:rPr lang="en-US" dirty="0"/>
              <a:t>The findings from the study demonstrate the need to advance professional development so as to promote training, development and education. Practitioner knowledge has been found to be key in advancing ones abilities to improve the learning experiences of educators and learners hence improving child hood experiences.</a:t>
            </a:r>
            <a:r>
              <a:rPr lang="en-US" baseline="0" dirty="0"/>
              <a:t> These experiences have been found to advance the learning capabilities of a learner to make them competitive to their learner outcomes. </a:t>
            </a:r>
            <a:endParaRPr lang="en-US" dirty="0"/>
          </a:p>
          <a:p>
            <a:endParaRPr lang="en-US" dirty="0"/>
          </a:p>
        </p:txBody>
      </p:sp>
      <p:sp>
        <p:nvSpPr>
          <p:cNvPr id="4" name="Slide Number Placeholder 3"/>
          <p:cNvSpPr>
            <a:spLocks noGrp="1"/>
          </p:cNvSpPr>
          <p:nvPr>
            <p:ph type="sldNum" sz="quarter" idx="10"/>
          </p:nvPr>
        </p:nvSpPr>
        <p:spPr/>
        <p:txBody>
          <a:bodyPr/>
          <a:lstStyle/>
          <a:p>
            <a:fld id="{4F1A1D97-58B2-4138-B1F6-1B5B04C69918}" type="slidenum">
              <a:rPr lang="en-US" smtClean="0"/>
              <a:t>5</a:t>
            </a:fld>
            <a:endParaRPr lang="en-US"/>
          </a:p>
        </p:txBody>
      </p:sp>
    </p:spTree>
    <p:extLst>
      <p:ext uri="{BB962C8B-B14F-4D97-AF65-F5344CB8AC3E}">
        <p14:creationId xmlns:p14="http://schemas.microsoft.com/office/powerpoint/2010/main" val="27543480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 effective educational program needs to be equipped with knowledge on advancing the physical environment, program support structure and interpersonal interactions among others.</a:t>
            </a:r>
          </a:p>
          <a:p>
            <a:r>
              <a:rPr lang="en-US" dirty="0"/>
              <a:t>In my own quality education program, the physical environment would be designed to provide students with needs to advance their studies</a:t>
            </a:r>
          </a:p>
          <a:p>
            <a:r>
              <a:rPr lang="en-US" dirty="0"/>
              <a:t>The program would be supported by qualified professionals to advance the performance of such programs. </a:t>
            </a:r>
          </a:p>
          <a:p>
            <a:r>
              <a:rPr lang="en-US" dirty="0"/>
              <a:t>The interpersonal interactions would be designed to improve and advance the performance of the students. </a:t>
            </a:r>
          </a:p>
          <a:p>
            <a:endParaRPr lang="en-US" dirty="0"/>
          </a:p>
        </p:txBody>
      </p:sp>
      <p:sp>
        <p:nvSpPr>
          <p:cNvPr id="4" name="Slide Number Placeholder 3"/>
          <p:cNvSpPr>
            <a:spLocks noGrp="1"/>
          </p:cNvSpPr>
          <p:nvPr>
            <p:ph type="sldNum" sz="quarter" idx="10"/>
          </p:nvPr>
        </p:nvSpPr>
        <p:spPr/>
        <p:txBody>
          <a:bodyPr/>
          <a:lstStyle/>
          <a:p>
            <a:fld id="{4F1A1D97-58B2-4138-B1F6-1B5B04C69918}" type="slidenum">
              <a:rPr lang="en-US" smtClean="0"/>
              <a:t>6</a:t>
            </a:fld>
            <a:endParaRPr lang="en-US"/>
          </a:p>
        </p:txBody>
      </p:sp>
    </p:spTree>
    <p:extLst>
      <p:ext uri="{BB962C8B-B14F-4D97-AF65-F5344CB8AC3E}">
        <p14:creationId xmlns:p14="http://schemas.microsoft.com/office/powerpoint/2010/main" val="19740262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24B57ED-B2FC-4ACC-8D93-8C8B74F1404C}" type="datetimeFigureOut">
              <a:rPr lang="en-US" smtClean="0"/>
              <a:t>5/4/2021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0F0C3D-0534-49F7-9673-A24D12022ECA}" type="slidenum">
              <a:rPr lang="en-US" smtClean="0"/>
              <a:t>‹#›</a:t>
            </a:fld>
            <a:endParaRPr lang="en-US"/>
          </a:p>
        </p:txBody>
      </p:sp>
    </p:spTree>
    <p:extLst>
      <p:ext uri="{BB962C8B-B14F-4D97-AF65-F5344CB8AC3E}">
        <p14:creationId xmlns:p14="http://schemas.microsoft.com/office/powerpoint/2010/main" val="1894550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24B57ED-B2FC-4ACC-8D93-8C8B74F1404C}" type="datetimeFigureOut">
              <a:rPr lang="en-US" smtClean="0"/>
              <a:t>5/4/2021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0F0C3D-0534-49F7-9673-A24D12022ECA}" type="slidenum">
              <a:rPr lang="en-US" smtClean="0"/>
              <a:t>‹#›</a:t>
            </a:fld>
            <a:endParaRPr lang="en-US"/>
          </a:p>
        </p:txBody>
      </p:sp>
    </p:spTree>
    <p:extLst>
      <p:ext uri="{BB962C8B-B14F-4D97-AF65-F5344CB8AC3E}">
        <p14:creationId xmlns:p14="http://schemas.microsoft.com/office/powerpoint/2010/main" val="10251120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24B57ED-B2FC-4ACC-8D93-8C8B74F1404C}" type="datetimeFigureOut">
              <a:rPr lang="en-US" smtClean="0"/>
              <a:t>5/4/2021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0F0C3D-0534-49F7-9673-A24D12022ECA}"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2139525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24B57ED-B2FC-4ACC-8D93-8C8B74F1404C}" type="datetimeFigureOut">
              <a:rPr lang="en-US" smtClean="0"/>
              <a:t>5/4/2021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0F0C3D-0534-49F7-9673-A24D12022ECA}" type="slidenum">
              <a:rPr lang="en-US" smtClean="0"/>
              <a:t>‹#›</a:t>
            </a:fld>
            <a:endParaRPr lang="en-US"/>
          </a:p>
        </p:txBody>
      </p:sp>
    </p:spTree>
    <p:extLst>
      <p:ext uri="{BB962C8B-B14F-4D97-AF65-F5344CB8AC3E}">
        <p14:creationId xmlns:p14="http://schemas.microsoft.com/office/powerpoint/2010/main" val="1929215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24B57ED-B2FC-4ACC-8D93-8C8B74F1404C}" type="datetimeFigureOut">
              <a:rPr lang="en-US" smtClean="0"/>
              <a:t>5/4/2021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0F0C3D-0534-49F7-9673-A24D12022ECA}"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773128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24B57ED-B2FC-4ACC-8D93-8C8B74F1404C}" type="datetimeFigureOut">
              <a:rPr lang="en-US" smtClean="0"/>
              <a:t>5/4/2021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0F0C3D-0534-49F7-9673-A24D12022ECA}" type="slidenum">
              <a:rPr lang="en-US" smtClean="0"/>
              <a:t>‹#›</a:t>
            </a:fld>
            <a:endParaRPr lang="en-US"/>
          </a:p>
        </p:txBody>
      </p:sp>
    </p:spTree>
    <p:extLst>
      <p:ext uri="{BB962C8B-B14F-4D97-AF65-F5344CB8AC3E}">
        <p14:creationId xmlns:p14="http://schemas.microsoft.com/office/powerpoint/2010/main" val="7792424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24B57ED-B2FC-4ACC-8D93-8C8B74F1404C}" type="datetimeFigureOut">
              <a:rPr lang="en-US" smtClean="0"/>
              <a:t>5/4/2021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0F0C3D-0534-49F7-9673-A24D12022ECA}" type="slidenum">
              <a:rPr lang="en-US" smtClean="0"/>
              <a:t>‹#›</a:t>
            </a:fld>
            <a:endParaRPr lang="en-US"/>
          </a:p>
        </p:txBody>
      </p:sp>
    </p:spTree>
    <p:extLst>
      <p:ext uri="{BB962C8B-B14F-4D97-AF65-F5344CB8AC3E}">
        <p14:creationId xmlns:p14="http://schemas.microsoft.com/office/powerpoint/2010/main" val="10189633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24B57ED-B2FC-4ACC-8D93-8C8B74F1404C}" type="datetimeFigureOut">
              <a:rPr lang="en-US" smtClean="0"/>
              <a:t>5/4/2021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0F0C3D-0534-49F7-9673-A24D12022ECA}" type="slidenum">
              <a:rPr lang="en-US" smtClean="0"/>
              <a:t>‹#›</a:t>
            </a:fld>
            <a:endParaRPr lang="en-US"/>
          </a:p>
        </p:txBody>
      </p:sp>
    </p:spTree>
    <p:extLst>
      <p:ext uri="{BB962C8B-B14F-4D97-AF65-F5344CB8AC3E}">
        <p14:creationId xmlns:p14="http://schemas.microsoft.com/office/powerpoint/2010/main" val="12683291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24B57ED-B2FC-4ACC-8D93-8C8B74F1404C}" type="datetimeFigureOut">
              <a:rPr lang="en-US" smtClean="0"/>
              <a:t>5/4/2021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0F0C3D-0534-49F7-9673-A24D12022ECA}" type="slidenum">
              <a:rPr lang="en-US" smtClean="0"/>
              <a:t>‹#›</a:t>
            </a:fld>
            <a:endParaRPr lang="en-US"/>
          </a:p>
        </p:txBody>
      </p:sp>
    </p:spTree>
    <p:extLst>
      <p:ext uri="{BB962C8B-B14F-4D97-AF65-F5344CB8AC3E}">
        <p14:creationId xmlns:p14="http://schemas.microsoft.com/office/powerpoint/2010/main" val="12319348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24B57ED-B2FC-4ACC-8D93-8C8B74F1404C}" type="datetimeFigureOut">
              <a:rPr lang="en-US" smtClean="0"/>
              <a:t>5/4/2021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0F0C3D-0534-49F7-9673-A24D12022ECA}" type="slidenum">
              <a:rPr lang="en-US" smtClean="0"/>
              <a:t>‹#›</a:t>
            </a:fld>
            <a:endParaRPr lang="en-US"/>
          </a:p>
        </p:txBody>
      </p:sp>
    </p:spTree>
    <p:extLst>
      <p:ext uri="{BB962C8B-B14F-4D97-AF65-F5344CB8AC3E}">
        <p14:creationId xmlns:p14="http://schemas.microsoft.com/office/powerpoint/2010/main" val="26186670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24B57ED-B2FC-4ACC-8D93-8C8B74F1404C}" type="datetimeFigureOut">
              <a:rPr lang="en-US" smtClean="0"/>
              <a:t>5/4/2021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0F0C3D-0534-49F7-9673-A24D12022ECA}" type="slidenum">
              <a:rPr lang="en-US" smtClean="0"/>
              <a:t>‹#›</a:t>
            </a:fld>
            <a:endParaRPr lang="en-US"/>
          </a:p>
        </p:txBody>
      </p:sp>
    </p:spTree>
    <p:extLst>
      <p:ext uri="{BB962C8B-B14F-4D97-AF65-F5344CB8AC3E}">
        <p14:creationId xmlns:p14="http://schemas.microsoft.com/office/powerpoint/2010/main" val="29407081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24B57ED-B2FC-4ACC-8D93-8C8B74F1404C}" type="datetimeFigureOut">
              <a:rPr lang="en-US" smtClean="0"/>
              <a:t>5/4/2021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0F0C3D-0534-49F7-9673-A24D12022ECA}" type="slidenum">
              <a:rPr lang="en-US" smtClean="0"/>
              <a:t>‹#›</a:t>
            </a:fld>
            <a:endParaRPr lang="en-US"/>
          </a:p>
        </p:txBody>
      </p:sp>
    </p:spTree>
    <p:extLst>
      <p:ext uri="{BB962C8B-B14F-4D97-AF65-F5344CB8AC3E}">
        <p14:creationId xmlns:p14="http://schemas.microsoft.com/office/powerpoint/2010/main" val="25050804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24B57ED-B2FC-4ACC-8D93-8C8B74F1404C}" type="datetimeFigureOut">
              <a:rPr lang="en-US" smtClean="0"/>
              <a:t>5/4/2021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D0F0C3D-0534-49F7-9673-A24D12022ECA}" type="slidenum">
              <a:rPr lang="en-US" smtClean="0"/>
              <a:t>‹#›</a:t>
            </a:fld>
            <a:endParaRPr lang="en-US"/>
          </a:p>
        </p:txBody>
      </p:sp>
    </p:spTree>
    <p:extLst>
      <p:ext uri="{BB962C8B-B14F-4D97-AF65-F5344CB8AC3E}">
        <p14:creationId xmlns:p14="http://schemas.microsoft.com/office/powerpoint/2010/main" val="28354010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4B57ED-B2FC-4ACC-8D93-8C8B74F1404C}" type="datetimeFigureOut">
              <a:rPr lang="en-US" smtClean="0"/>
              <a:t>5/4/2021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D0F0C3D-0534-49F7-9673-A24D12022ECA}" type="slidenum">
              <a:rPr lang="en-US" smtClean="0"/>
              <a:t>‹#›</a:t>
            </a:fld>
            <a:endParaRPr lang="en-US"/>
          </a:p>
        </p:txBody>
      </p:sp>
    </p:spTree>
    <p:extLst>
      <p:ext uri="{BB962C8B-B14F-4D97-AF65-F5344CB8AC3E}">
        <p14:creationId xmlns:p14="http://schemas.microsoft.com/office/powerpoint/2010/main" val="3923661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24B57ED-B2FC-4ACC-8D93-8C8B74F1404C}" type="datetimeFigureOut">
              <a:rPr lang="en-US" smtClean="0"/>
              <a:t>5/4/2021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0F0C3D-0534-49F7-9673-A24D12022ECA}" type="slidenum">
              <a:rPr lang="en-US" smtClean="0"/>
              <a:t>‹#›</a:t>
            </a:fld>
            <a:endParaRPr lang="en-US"/>
          </a:p>
        </p:txBody>
      </p:sp>
    </p:spTree>
    <p:extLst>
      <p:ext uri="{BB962C8B-B14F-4D97-AF65-F5344CB8AC3E}">
        <p14:creationId xmlns:p14="http://schemas.microsoft.com/office/powerpoint/2010/main" val="4941668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24B57ED-B2FC-4ACC-8D93-8C8B74F1404C}" type="datetimeFigureOut">
              <a:rPr lang="en-US" smtClean="0"/>
              <a:t>5/4/2021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0F0C3D-0534-49F7-9673-A24D12022ECA}" type="slidenum">
              <a:rPr lang="en-US" smtClean="0"/>
              <a:t>‹#›</a:t>
            </a:fld>
            <a:endParaRPr lang="en-US"/>
          </a:p>
        </p:txBody>
      </p:sp>
    </p:spTree>
    <p:extLst>
      <p:ext uri="{BB962C8B-B14F-4D97-AF65-F5344CB8AC3E}">
        <p14:creationId xmlns:p14="http://schemas.microsoft.com/office/powerpoint/2010/main" val="23556596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theme" Target="../theme/theme1.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24B57ED-B2FC-4ACC-8D93-8C8B74F1404C}" type="datetimeFigureOut">
              <a:rPr lang="en-US" smtClean="0"/>
              <a:t>5/4/2021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D0F0C3D-0534-49F7-9673-A24D12022ECA}" type="slidenum">
              <a:rPr lang="en-US" smtClean="0"/>
              <a:t>‹#›</a:t>
            </a:fld>
            <a:endParaRPr lang="en-US"/>
          </a:p>
        </p:txBody>
      </p:sp>
    </p:spTree>
    <p:extLst>
      <p:ext uri="{BB962C8B-B14F-4D97-AF65-F5344CB8AC3E}">
        <p14:creationId xmlns:p14="http://schemas.microsoft.com/office/powerpoint/2010/main" val="10481242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3" Type="http://schemas.openxmlformats.org/officeDocument/2006/relationships/hyperlink" Target="https://ijccep.springeropen.com/articles/10.1007/2288-6729-2-1-1#citeas" TargetMode="External" /><Relationship Id="rId2" Type="http://schemas.openxmlformats.org/officeDocument/2006/relationships/hyperlink" Target="https://ijccep.springeropen.com/" TargetMode="External" /><Relationship Id="rId1" Type="http://schemas.openxmlformats.org/officeDocument/2006/relationships/slideLayout" Target="../slideLayouts/slideLayout2.xml" /><Relationship Id="rId4" Type="http://schemas.openxmlformats.org/officeDocument/2006/relationships/hyperlink" Target="https://www.tandfonline.com/toc/heed20/20/3" TargetMode="Externa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Importance of Early Learning Experiences </a:t>
            </a:r>
          </a:p>
        </p:txBody>
      </p:sp>
      <p:sp>
        <p:nvSpPr>
          <p:cNvPr id="3" name="Subtitle 2"/>
          <p:cNvSpPr>
            <a:spLocks noGrp="1"/>
          </p:cNvSpPr>
          <p:nvPr>
            <p:ph type="subTitle" idx="1"/>
          </p:nvPr>
        </p:nvSpPr>
        <p:spPr/>
        <p:txBody>
          <a:bodyPr>
            <a:normAutofit lnSpcReduction="10000"/>
          </a:bodyPr>
          <a:lstStyle/>
          <a:p>
            <a:pPr algn="l"/>
            <a:r>
              <a:rPr lang="en-US" dirty="0"/>
              <a:t>Name:</a:t>
            </a:r>
          </a:p>
          <a:p>
            <a:pPr algn="l"/>
            <a:r>
              <a:rPr lang="en-US" dirty="0"/>
              <a:t>Date:</a:t>
            </a:r>
          </a:p>
          <a:p>
            <a:pPr algn="l"/>
            <a:r>
              <a:rPr lang="en-US" dirty="0"/>
              <a:t>Course: </a:t>
            </a:r>
          </a:p>
        </p:txBody>
      </p:sp>
    </p:spTree>
    <p:extLst>
      <p:ext uri="{BB962C8B-B14F-4D97-AF65-F5344CB8AC3E}">
        <p14:creationId xmlns:p14="http://schemas.microsoft.com/office/powerpoint/2010/main" val="29569108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Importance of Early Education </a:t>
            </a:r>
          </a:p>
        </p:txBody>
      </p:sp>
      <p:sp>
        <p:nvSpPr>
          <p:cNvPr id="3" name="Content Placeholder 2"/>
          <p:cNvSpPr>
            <a:spLocks noGrp="1"/>
          </p:cNvSpPr>
          <p:nvPr>
            <p:ph idx="1"/>
          </p:nvPr>
        </p:nvSpPr>
        <p:spPr/>
        <p:txBody>
          <a:bodyPr/>
          <a:lstStyle/>
          <a:p>
            <a:r>
              <a:rPr lang="en-US" dirty="0"/>
              <a:t>High Quality Education is the education that equips a student with fundamental skills such as critical thinking, communication, improve collaboration, improve problem solving and idea sharing among individuals.</a:t>
            </a:r>
          </a:p>
          <a:p>
            <a:r>
              <a:rPr lang="en-US" dirty="0"/>
              <a:t>High quality preschool can always guide children to gain success in their formative years in school. </a:t>
            </a:r>
          </a:p>
          <a:p>
            <a:r>
              <a:rPr lang="en-US" dirty="0"/>
              <a:t>For this disadvantaged children, high quality education should benefit them socially and academically. </a:t>
            </a:r>
          </a:p>
        </p:txBody>
      </p:sp>
    </p:spTree>
    <p:extLst>
      <p:ext uri="{BB962C8B-B14F-4D97-AF65-F5344CB8AC3E}">
        <p14:creationId xmlns:p14="http://schemas.microsoft.com/office/powerpoint/2010/main" val="22078653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Influence of High Quality Care </a:t>
            </a:r>
          </a:p>
        </p:txBody>
      </p:sp>
      <p:sp>
        <p:nvSpPr>
          <p:cNvPr id="3" name="Content Placeholder 2"/>
          <p:cNvSpPr>
            <a:spLocks noGrp="1"/>
          </p:cNvSpPr>
          <p:nvPr>
            <p:ph idx="1"/>
          </p:nvPr>
        </p:nvSpPr>
        <p:spPr/>
        <p:txBody>
          <a:bodyPr/>
          <a:lstStyle/>
          <a:p>
            <a:r>
              <a:rPr lang="en-US" dirty="0"/>
              <a:t>There are several ways in which children are influenced by quality care. These include;</a:t>
            </a:r>
          </a:p>
          <a:p>
            <a:r>
              <a:rPr lang="en-US" dirty="0"/>
              <a:t>Interpersonal interactions</a:t>
            </a:r>
          </a:p>
          <a:p>
            <a:r>
              <a:rPr lang="en-US" dirty="0"/>
              <a:t>Performance on tests, reading, spelling and math.</a:t>
            </a:r>
          </a:p>
        </p:txBody>
      </p:sp>
    </p:spTree>
    <p:extLst>
      <p:ext uri="{BB962C8B-B14F-4D97-AF65-F5344CB8AC3E}">
        <p14:creationId xmlns:p14="http://schemas.microsoft.com/office/powerpoint/2010/main" val="23176670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Research Article  # 1</a:t>
            </a:r>
          </a:p>
        </p:txBody>
      </p:sp>
      <p:sp>
        <p:nvSpPr>
          <p:cNvPr id="3" name="Content Placeholder 2"/>
          <p:cNvSpPr>
            <a:spLocks noGrp="1"/>
          </p:cNvSpPr>
          <p:nvPr>
            <p:ph idx="1"/>
          </p:nvPr>
        </p:nvSpPr>
        <p:spPr/>
        <p:txBody>
          <a:bodyPr>
            <a:normAutofit/>
          </a:bodyPr>
          <a:lstStyle/>
          <a:p>
            <a:r>
              <a:rPr lang="en-US" dirty="0" err="1"/>
              <a:t>Aletha</a:t>
            </a:r>
            <a:r>
              <a:rPr lang="en-US" dirty="0"/>
              <a:t> Huston’s article, “</a:t>
            </a:r>
            <a:r>
              <a:rPr lang="en-US" i="1" dirty="0"/>
              <a:t>How can Public Policy Improve quality care of early care and education?</a:t>
            </a:r>
            <a:r>
              <a:rPr lang="en-US" dirty="0"/>
              <a:t>”  Is an article that suggests public policy and how it can be used to improve early education and quality of child care? </a:t>
            </a:r>
          </a:p>
          <a:p>
            <a:r>
              <a:rPr lang="en-US" dirty="0"/>
              <a:t>According to the article quality in childhood education can be improved through a process of enhancing structural and process quality.</a:t>
            </a:r>
          </a:p>
          <a:p>
            <a:endParaRPr lang="en-US" dirty="0"/>
          </a:p>
          <a:p>
            <a:r>
              <a:rPr lang="en-US" dirty="0"/>
              <a:t>According to the article quality can be defined through structural features, caregiver qualifications, improve health and safety practices and responsive qualifications.</a:t>
            </a:r>
          </a:p>
          <a:p>
            <a:endParaRPr lang="en-US" dirty="0"/>
          </a:p>
        </p:txBody>
      </p:sp>
    </p:spTree>
    <p:extLst>
      <p:ext uri="{BB962C8B-B14F-4D97-AF65-F5344CB8AC3E}">
        <p14:creationId xmlns:p14="http://schemas.microsoft.com/office/powerpoint/2010/main" val="9543435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Research Article #2 </a:t>
            </a:r>
          </a:p>
        </p:txBody>
      </p:sp>
      <p:sp>
        <p:nvSpPr>
          <p:cNvPr id="3" name="Content Placeholder 2"/>
          <p:cNvSpPr>
            <a:spLocks noGrp="1"/>
          </p:cNvSpPr>
          <p:nvPr>
            <p:ph idx="1"/>
          </p:nvPr>
        </p:nvSpPr>
        <p:spPr/>
        <p:txBody>
          <a:bodyPr/>
          <a:lstStyle/>
          <a:p>
            <a:r>
              <a:rPr lang="en-US" dirty="0"/>
              <a:t> The article, “Professional Development in Early Childhood Programs” by Sheridan Edwards &amp; </a:t>
            </a:r>
            <a:r>
              <a:rPr lang="en-US" dirty="0" err="1"/>
              <a:t>Knoche</a:t>
            </a:r>
            <a:r>
              <a:rPr lang="en-US" dirty="0"/>
              <a:t> discusses the idea that educators need to be qualified in order to develop quality programs. </a:t>
            </a:r>
          </a:p>
          <a:p>
            <a:r>
              <a:rPr lang="en-US" dirty="0"/>
              <a:t>The findings from the study demonstrate the need to advance professional development so as to promote training, development and education. </a:t>
            </a:r>
          </a:p>
          <a:p>
            <a:r>
              <a:rPr lang="en-US" dirty="0"/>
              <a:t>Practitioner knowledge has been found to be key in advancing ones abilities to improve the learning experiences of educators and learners hence improving child hood experiences. </a:t>
            </a:r>
          </a:p>
        </p:txBody>
      </p:sp>
    </p:spTree>
    <p:extLst>
      <p:ext uri="{BB962C8B-B14F-4D97-AF65-F5344CB8AC3E}">
        <p14:creationId xmlns:p14="http://schemas.microsoft.com/office/powerpoint/2010/main" val="8753541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Components of Early Education </a:t>
            </a:r>
          </a:p>
        </p:txBody>
      </p:sp>
      <p:sp>
        <p:nvSpPr>
          <p:cNvPr id="3" name="Content Placeholder 2"/>
          <p:cNvSpPr>
            <a:spLocks noGrp="1"/>
          </p:cNvSpPr>
          <p:nvPr>
            <p:ph idx="1"/>
          </p:nvPr>
        </p:nvSpPr>
        <p:spPr/>
        <p:txBody>
          <a:bodyPr/>
          <a:lstStyle/>
          <a:p>
            <a:r>
              <a:rPr lang="en-US" dirty="0"/>
              <a:t>An effective educational program needs to be equipped with knowledge on advancing the physical environment, program support structure and interpersonal interactions among others.</a:t>
            </a:r>
          </a:p>
          <a:p>
            <a:r>
              <a:rPr lang="en-US" dirty="0"/>
              <a:t>In my own quality education program, the physical environment would be designed to provide students with needs to advance their studies</a:t>
            </a:r>
          </a:p>
          <a:p>
            <a:r>
              <a:rPr lang="en-US" dirty="0"/>
              <a:t>The program would be supported by qualified professionals to advance the performance of such programs. </a:t>
            </a:r>
          </a:p>
          <a:p>
            <a:r>
              <a:rPr lang="en-US" dirty="0"/>
              <a:t>The interpersonal interactions would be designed to improve and advance the performance of the students. </a:t>
            </a:r>
          </a:p>
        </p:txBody>
      </p:sp>
    </p:spTree>
    <p:extLst>
      <p:ext uri="{BB962C8B-B14F-4D97-AF65-F5344CB8AC3E}">
        <p14:creationId xmlns:p14="http://schemas.microsoft.com/office/powerpoint/2010/main" val="33619414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 </a:t>
            </a:r>
          </a:p>
        </p:txBody>
      </p:sp>
      <p:sp>
        <p:nvSpPr>
          <p:cNvPr id="3" name="Content Placeholder 2"/>
          <p:cNvSpPr>
            <a:spLocks noGrp="1"/>
          </p:cNvSpPr>
          <p:nvPr>
            <p:ph idx="1"/>
          </p:nvPr>
        </p:nvSpPr>
        <p:spPr/>
        <p:txBody>
          <a:bodyPr>
            <a:normAutofit lnSpcReduction="10000"/>
          </a:bodyPr>
          <a:lstStyle/>
          <a:p>
            <a:r>
              <a:rPr lang="en-US" dirty="0"/>
              <a:t>Huston, A. (2008). How can Public Policy Improve quality care of Early care and education. </a:t>
            </a:r>
            <a:r>
              <a:rPr lang="en-US" i="1" dirty="0">
                <a:hlinkClick r:id="rId2"/>
              </a:rPr>
              <a:t>International Journal of Child Care and Education Policy</a:t>
            </a:r>
            <a:r>
              <a:rPr lang="en-US" dirty="0"/>
              <a:t> volume 2, pages 1–14 (2008). Retrieved from </a:t>
            </a:r>
            <a:r>
              <a:rPr lang="en-US" dirty="0">
                <a:hlinkClick r:id="rId3"/>
              </a:rPr>
              <a:t>https://ijccep.springeropen.com/articles/10.1007/2288-6729-2-1-1#citeas</a:t>
            </a:r>
            <a:endParaRPr lang="en-US" dirty="0"/>
          </a:p>
          <a:p>
            <a:r>
              <a:rPr lang="en-US" dirty="0"/>
              <a:t>Kirsch, I., &amp; Braun, H. (2016). </a:t>
            </a:r>
            <a:r>
              <a:rPr lang="en-US" i="1" dirty="0"/>
              <a:t>The Dynamics of Opportunity in America: Evidence and Perspectives</a:t>
            </a:r>
            <a:r>
              <a:rPr lang="en-US" dirty="0"/>
              <a:t>. New York: Springer.</a:t>
            </a:r>
          </a:p>
          <a:p>
            <a:r>
              <a:rPr lang="en-US" dirty="0"/>
              <a:t>Sheridan, S., Edwards, C. &amp; </a:t>
            </a:r>
            <a:r>
              <a:rPr lang="en-US" dirty="0" err="1"/>
              <a:t>Knoche</a:t>
            </a:r>
            <a:r>
              <a:rPr lang="en-US" dirty="0"/>
              <a:t>, L. (2008). Professional Development in Early Childhood Programs: Process Issues and Research Needs. </a:t>
            </a:r>
            <a:r>
              <a:rPr lang="en-US" i="1" dirty="0"/>
              <a:t>Volume 20, 2009 - </a:t>
            </a:r>
            <a:r>
              <a:rPr lang="en-US" i="1" dirty="0">
                <a:hlinkClick r:id="rId4"/>
              </a:rPr>
              <a:t>Issue 3: Professional Development in Early Childhood Programs</a:t>
            </a:r>
            <a:r>
              <a:rPr lang="en-US" i="1" u="sng" dirty="0">
                <a:hlinkClick r:id="rId4"/>
              </a:rPr>
              <a:t>. Retrieved from https://www.tandfonline.com/doi/full/10.1080/10409280802582795 </a:t>
            </a:r>
            <a:endParaRPr lang="en-US" dirty="0"/>
          </a:p>
          <a:p>
            <a:r>
              <a:rPr lang="en-US" dirty="0"/>
              <a:t>Hughes, P. W. (2013). </a:t>
            </a:r>
            <a:r>
              <a:rPr lang="en-US" i="1" dirty="0"/>
              <a:t>Achieving quality education for all: Perspectives from the Asia-Pacific region and beyond</a:t>
            </a:r>
            <a:r>
              <a:rPr lang="en-US" dirty="0"/>
              <a:t>. (Springer eBooks.) Dordrecht: Springer</a:t>
            </a:r>
          </a:p>
          <a:p>
            <a:endParaRPr lang="en-US" dirty="0"/>
          </a:p>
        </p:txBody>
      </p:sp>
    </p:spTree>
    <p:extLst>
      <p:ext uri="{BB962C8B-B14F-4D97-AF65-F5344CB8AC3E}">
        <p14:creationId xmlns:p14="http://schemas.microsoft.com/office/powerpoint/2010/main" val="43958811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59</TotalTime>
  <Words>1053</Words>
  <Application>Microsoft Office PowerPoint</Application>
  <PresentationFormat>Widescreen</PresentationFormat>
  <Paragraphs>46</Paragraphs>
  <Slides>7</Slides>
  <Notes>5</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Facet</vt:lpstr>
      <vt:lpstr>Importance of Early Learning Experiences </vt:lpstr>
      <vt:lpstr>Importance of Early Education </vt:lpstr>
      <vt:lpstr>Influence of High Quality Care </vt:lpstr>
      <vt:lpstr>Research Article  # 1</vt:lpstr>
      <vt:lpstr>Research Article #2 </vt:lpstr>
      <vt:lpstr>Components of Early Education </vt:lpstr>
      <vt:lpstr>References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Importance of Early Learning Experiences</dc:title>
  <dc:creator>TITO</dc:creator>
  <cp:lastModifiedBy>Unknown User</cp:lastModifiedBy>
  <cp:revision>14</cp:revision>
  <dcterms:created xsi:type="dcterms:W3CDTF">2021-04-30T21:59:24Z</dcterms:created>
  <dcterms:modified xsi:type="dcterms:W3CDTF">2021-05-03T23:06:44Z</dcterms:modified>
</cp:coreProperties>
</file>